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73" r:id="rId4"/>
    <p:sldId id="290" r:id="rId5"/>
    <p:sldId id="272" r:id="rId6"/>
    <p:sldId id="275" r:id="rId7"/>
    <p:sldId id="276" r:id="rId8"/>
    <p:sldId id="274" r:id="rId9"/>
    <p:sldId id="278" r:id="rId10"/>
    <p:sldId id="292" r:id="rId11"/>
    <p:sldId id="279" r:id="rId12"/>
    <p:sldId id="303" r:id="rId13"/>
    <p:sldId id="277" r:id="rId14"/>
    <p:sldId id="304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4483" autoAdjust="0"/>
  </p:normalViewPr>
  <p:slideViewPr>
    <p:cSldViewPr snapToGrid="0">
      <p:cViewPr varScale="1">
        <p:scale>
          <a:sx n="64" d="100"/>
          <a:sy n="64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0DB2-EFC5-49D9-BE42-88397919D5D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3FFF-29DB-4909-867F-5C5F26C6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experience is that your pension may not leave you enough money to retire as comfortable as you hope.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3FFF-29DB-4909-867F-5C5F26C60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3FFF-29DB-4909-867F-5C5F26C60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3FFF-29DB-4909-867F-5C5F26C60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63C75-D27E-4E3A-821E-A402B6FA3F45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1153-506C-4AD6-A7B4-56FB2E1E8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99144"/>
            <a:ext cx="7772400" cy="155021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457(b) Deferred Compensation Plan Basics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50750"/>
            <a:ext cx="6400800" cy="1905000"/>
          </a:xfrm>
        </p:spPr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pPr lvl="1"/>
            <a:r>
              <a:rPr lang="en-US" sz="2400" dirty="0"/>
              <a:t>Joel J. Babbitt</a:t>
            </a:r>
          </a:p>
          <a:p>
            <a:pPr lvl="1"/>
            <a:r>
              <a:rPr lang="en-US" sz="2400" dirty="0"/>
              <a:t>Benefits Coordinator/VEBA Administrator</a:t>
            </a:r>
          </a:p>
          <a:p>
            <a:pPr lvl="1"/>
            <a:r>
              <a:rPr lang="en-US" sz="2400" dirty="0"/>
              <a:t>IPPFA Benefits</a:t>
            </a:r>
          </a:p>
          <a:p>
            <a:pPr lvl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81000"/>
            <a:ext cx="66675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Making the Best Choice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653" y="1492980"/>
            <a:ext cx="10515600" cy="2065766"/>
          </a:xfrm>
        </p:spPr>
        <p:txBody>
          <a:bodyPr>
            <a:normAutofit lnSpcReduction="10000"/>
          </a:bodyPr>
          <a:lstStyle/>
          <a:p>
            <a:pPr marL="800100" lvl="2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Before-Tax Traditional 457 </a:t>
            </a:r>
          </a:p>
          <a:p>
            <a:pPr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Suitable for lower tax bracket at retirement </a:t>
            </a:r>
          </a:p>
          <a:p>
            <a:pPr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Current reduction of taxable income today – pay taxes on the money and its growth in retirement</a:t>
            </a:r>
          </a:p>
          <a:p>
            <a:pPr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Access At Separation of Service Regardless of Age</a:t>
            </a:r>
          </a:p>
          <a:p>
            <a:pPr lvl="1" indent="-342900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76" y="3845232"/>
            <a:ext cx="4019048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Making the Best Choice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59084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After-Tax Roth 457 </a:t>
            </a:r>
          </a:p>
          <a:p>
            <a:pPr marL="85725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“Locks in” today’s tax rates on all contributions Suitable for higher tax bracket at retirement</a:t>
            </a:r>
          </a:p>
          <a:p>
            <a:pPr marL="85725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Think Tax Rates may be higher in the future </a:t>
            </a:r>
          </a:p>
          <a:p>
            <a:pPr marL="85725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Tier 2</a:t>
            </a:r>
          </a:p>
          <a:p>
            <a:pPr marL="1314450" lvl="2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Are younger, with many years until retirement</a:t>
            </a:r>
          </a:p>
          <a:p>
            <a:pPr marL="85725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Tax-Free “bucket” of money when you retire</a:t>
            </a:r>
          </a:p>
          <a:p>
            <a:pPr marL="1314450" lvl="2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Reduce your tax bill in retirement</a:t>
            </a:r>
          </a:p>
          <a:p>
            <a:pPr marL="857250" lvl="1" indent="-457200">
              <a:lnSpc>
                <a:spcPct val="100000"/>
              </a:lnSpc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</a:rPr>
              <a:t>Age 59.5 Before you can withdrawal</a:t>
            </a:r>
          </a:p>
          <a:p>
            <a:pPr marL="1314450" lvl="2" indent="-457200">
              <a:lnSpc>
                <a:spcPct val="100000"/>
              </a:lnSpc>
              <a:spcBef>
                <a:spcPct val="20000"/>
              </a:spcBef>
            </a:pPr>
            <a:endParaRPr lang="en-US" sz="1600" dirty="0">
              <a:solidFill>
                <a:prstClr val="black"/>
              </a:solidFill>
            </a:endParaRPr>
          </a:p>
          <a:p>
            <a:pPr marL="800100" lvl="2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59C67-9C04-4356-9D20-9472DB2E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Roth 457(b) or Pre-Tax 457(b)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1968D-3248-41C6-97F3-A4AFC364D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Pay Taxes on Just the Seeds - Roth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0ACC0ED-2C0B-499C-BF0A-22CB1E22A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245D7-101D-475D-8854-31E770C0C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Pay Taxes on the Seeds and Harvest – Pre-Tax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523A0E8-35D6-4161-9725-DB32E5CA02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8106"/>
            <a:ext cx="5183188" cy="3438525"/>
          </a:xfrm>
        </p:spPr>
      </p:pic>
    </p:spTree>
    <p:extLst>
      <p:ext uri="{BB962C8B-B14F-4D97-AF65-F5344CB8AC3E}">
        <p14:creationId xmlns:p14="http://schemas.microsoft.com/office/powerpoint/2010/main" val="6031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58" y="192448"/>
            <a:ext cx="6858663" cy="64243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/>
              <a:t>Before Tax 457(b) vs. After-Tax 457(b)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46583"/>
              </p:ext>
            </p:extLst>
          </p:nvPr>
        </p:nvGraphicFramePr>
        <p:xfrm>
          <a:off x="1423284" y="866695"/>
          <a:ext cx="9414345" cy="516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FAQ’s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Before-Tax</a:t>
                      </a:r>
                      <a:r>
                        <a:rPr lang="en-US" baseline="0" dirty="0"/>
                        <a:t> Traditional 457(b)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After-Tax</a:t>
                      </a:r>
                    </a:p>
                    <a:p>
                      <a:pPr algn="ctr"/>
                      <a:r>
                        <a:rPr lang="en-US" dirty="0"/>
                        <a:t>Roth 457(b)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288">
                <a:tc>
                  <a:txBody>
                    <a:bodyPr/>
                    <a:lstStyle/>
                    <a:p>
                      <a:r>
                        <a:rPr lang="en-US" dirty="0"/>
                        <a:t>Is my contribution taxable</a:t>
                      </a:r>
                      <a:r>
                        <a:rPr lang="en-US" baseline="0" dirty="0"/>
                        <a:t> in the year I make 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288">
                <a:tc>
                  <a:txBody>
                    <a:bodyPr/>
                    <a:lstStyle/>
                    <a:p>
                      <a:r>
                        <a:rPr lang="en-US" dirty="0"/>
                        <a:t>Is my contribution taxed when distributed?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246">
                <a:tc>
                  <a:txBody>
                    <a:bodyPr/>
                    <a:lstStyle/>
                    <a:p>
                      <a:r>
                        <a:rPr lang="en-US" dirty="0"/>
                        <a:t>Are the earnings</a:t>
                      </a:r>
                      <a:r>
                        <a:rPr lang="en-US" baseline="0" dirty="0"/>
                        <a:t> on my contributions taxed when distributed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No, provided the distribution</a:t>
                      </a:r>
                      <a:r>
                        <a:rPr lang="en-US" baseline="0" dirty="0"/>
                        <a:t> occurs after age 59.5, death or disability and at least 5 years after your first 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260">
                <a:tc>
                  <a:txBody>
                    <a:bodyPr/>
                    <a:lstStyle/>
                    <a:p>
                      <a:r>
                        <a:rPr lang="en-US" dirty="0"/>
                        <a:t>Do I have to take minimum distributions</a:t>
                      </a:r>
                      <a:r>
                        <a:rPr lang="en-US" baseline="0" dirty="0"/>
                        <a:t> at later of age 70.5 or the year in which I retire?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98F4-32C2-4A51-A8A9-DA85FE9E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Access My Account While Employed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1E15-14DE-4ABD-8F52-AC6509AC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457(b) Account is Not an ATM!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Loans</a:t>
            </a:r>
          </a:p>
          <a:p>
            <a:r>
              <a:rPr lang="en-US" dirty="0"/>
              <a:t>Hardships</a:t>
            </a:r>
          </a:p>
          <a:p>
            <a:r>
              <a:rPr lang="en-US" dirty="0"/>
              <a:t>Permissive Service</a:t>
            </a:r>
          </a:p>
          <a:p>
            <a:pPr lvl="1"/>
            <a:r>
              <a:rPr lang="en-US" dirty="0"/>
              <a:t>Purchase Defined Benefit Pension Service </a:t>
            </a:r>
          </a:p>
          <a:p>
            <a:pPr lvl="1"/>
            <a:r>
              <a:rPr lang="en-US" dirty="0"/>
              <a:t>Military Service Credit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79105-42B6-4B0F-8FCB-2458AA81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295" y="6016218"/>
            <a:ext cx="279221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Retirement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9"/>
            <a:ext cx="10515600" cy="2057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Currently, the State of Illinois does not tax retirement plan distributions.</a:t>
            </a:r>
          </a:p>
          <a:p>
            <a:pPr lvl="1"/>
            <a:r>
              <a:rPr lang="en-US" dirty="0"/>
              <a:t>Defer as much income as possible Pre-Tax and you can immediately withdraw the funds upon separation and you save the 4.95% State of Illinois income 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5931"/>
            <a:ext cx="10515600" cy="1325563"/>
          </a:xfrm>
        </p:spPr>
        <p:txBody>
          <a:bodyPr/>
          <a:lstStyle/>
          <a:p>
            <a:pPr algn="ctr"/>
            <a:r>
              <a:rPr lang="en-US" b="1" i="1" u="sng" dirty="0"/>
              <a:t>The Typical Retirement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4" y="1461494"/>
            <a:ext cx="3330291" cy="49605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199" y="5121727"/>
            <a:ext cx="1040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 pension is the core retirement plan for our stakeholders.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99" y="2017652"/>
            <a:ext cx="3400000" cy="2262545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135931"/>
            <a:ext cx="10515600" cy="1325563"/>
          </a:xfrm>
        </p:spPr>
        <p:txBody>
          <a:bodyPr/>
          <a:lstStyle/>
          <a:p>
            <a:pPr algn="ctr"/>
            <a:r>
              <a:rPr lang="en-US" b="1" i="1" u="sng" dirty="0"/>
              <a:t>Your Pension</a:t>
            </a:r>
          </a:p>
        </p:txBody>
      </p:sp>
    </p:spTree>
    <p:extLst>
      <p:ext uri="{BB962C8B-B14F-4D97-AF65-F5344CB8AC3E}">
        <p14:creationId xmlns:p14="http://schemas.microsoft.com/office/powerpoint/2010/main" val="15874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Improving Retirement Outcome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E12BCA-5421-4C55-84A9-361826087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93" y="1825626"/>
            <a:ext cx="6509229" cy="29024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BEA1B-68F9-4CED-A023-950D957107D5}"/>
              </a:ext>
            </a:extLst>
          </p:cNvPr>
          <p:cNvSpPr txBox="1"/>
          <p:nvPr/>
        </p:nvSpPr>
        <p:spPr>
          <a:xfrm>
            <a:off x="2464420" y="5211196"/>
            <a:ext cx="7518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It does not get any easier than payroll deduction!</a:t>
            </a:r>
          </a:p>
        </p:txBody>
      </p:sp>
    </p:spTree>
    <p:extLst>
      <p:ext uri="{BB962C8B-B14F-4D97-AF65-F5344CB8AC3E}">
        <p14:creationId xmlns:p14="http://schemas.microsoft.com/office/powerpoint/2010/main" val="8089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457(b) Plans-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Traditional 457 Contributions: Before Tax Contributions</a:t>
            </a:r>
          </a:p>
          <a:p>
            <a:endParaRPr lang="en-US" sz="3200" dirty="0"/>
          </a:p>
          <a:p>
            <a:r>
              <a:rPr lang="en-US" sz="3200" dirty="0"/>
              <a:t>Roth 457 Contributions: After Tax Contributions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i="1" u="sng"/>
              <a:t>Traditional 457(b)</a:t>
            </a:r>
            <a:endParaRPr lang="en-US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457(b) Deferred Compensation Plans – Pre-Tax Contributions</a:t>
            </a:r>
          </a:p>
          <a:p>
            <a:pPr lvl="1"/>
            <a:r>
              <a:rPr lang="en-US" sz="3600" dirty="0"/>
              <a:t>Payroll Deducted</a:t>
            </a:r>
          </a:p>
          <a:p>
            <a:pPr lvl="1"/>
            <a:r>
              <a:rPr lang="en-US" sz="3600" dirty="0"/>
              <a:t>Pre-Tax Contributions</a:t>
            </a:r>
          </a:p>
          <a:p>
            <a:pPr lvl="1"/>
            <a:r>
              <a:rPr lang="en-US" sz="3600" dirty="0"/>
              <a:t>Tax Deferred Growth</a:t>
            </a:r>
          </a:p>
          <a:p>
            <a:pPr lvl="1"/>
            <a:r>
              <a:rPr lang="en-US" sz="3600" dirty="0"/>
              <a:t>Can Access Funds at Separation of Service Regardless of Age with NO 10% Excise Tax</a:t>
            </a:r>
          </a:p>
          <a:p>
            <a:pPr lvl="1"/>
            <a:r>
              <a:rPr lang="en-US" sz="3600" dirty="0"/>
              <a:t>Distributions are Taxed As Ordinary Income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Roth 457(b)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Employer Discretion to Make Available</a:t>
            </a:r>
          </a:p>
          <a:p>
            <a:r>
              <a:rPr lang="en-US" sz="3600" dirty="0"/>
              <a:t>Payroll Deduction</a:t>
            </a:r>
          </a:p>
          <a:p>
            <a:r>
              <a:rPr lang="en-US" sz="3600" dirty="0"/>
              <a:t>Contributions are After-Tax</a:t>
            </a:r>
          </a:p>
          <a:p>
            <a:r>
              <a:rPr lang="en-US" sz="3600" dirty="0"/>
              <a:t>Can not access funds until age 59.5 years of age</a:t>
            </a:r>
          </a:p>
          <a:p>
            <a:r>
              <a:rPr lang="en-US" sz="3600" dirty="0"/>
              <a:t>First Roth Deposit has to occurred 5 years prior</a:t>
            </a:r>
          </a:p>
          <a:p>
            <a:r>
              <a:rPr lang="en-US" sz="3600" dirty="0"/>
              <a:t>Can make contributions to Roth IRA also*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How Much Can I Contribute in 2018?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$18,500 (under Age 50) or 100% of compensation, whichever is less</a:t>
            </a:r>
          </a:p>
          <a:p>
            <a:r>
              <a:rPr lang="en-US" dirty="0"/>
              <a:t>Catch-Up</a:t>
            </a:r>
          </a:p>
          <a:p>
            <a:pPr lvl="1"/>
            <a:r>
              <a:rPr lang="en-US" dirty="0"/>
              <a:t>Age 50+</a:t>
            </a:r>
          </a:p>
          <a:p>
            <a:pPr lvl="2"/>
            <a:r>
              <a:rPr lang="en-US" dirty="0"/>
              <a:t>An Additional $6,000</a:t>
            </a:r>
          </a:p>
          <a:p>
            <a:pPr lvl="2"/>
            <a:r>
              <a:rPr lang="en-US" dirty="0"/>
              <a:t>Total of $24,500</a:t>
            </a:r>
          </a:p>
          <a:p>
            <a:pPr lvl="1"/>
            <a:r>
              <a:rPr lang="en-US" dirty="0"/>
              <a:t>Alternative Catch-Up (Double Down)</a:t>
            </a:r>
          </a:p>
          <a:p>
            <a:pPr lvl="2"/>
            <a:r>
              <a:rPr lang="en-US" dirty="0"/>
              <a:t>Can start at age as early as age 47 for Age 50 Retiree Eligible.  (Can be utilized if eligible 3 years prior to the year in which you retire.  “Normal Retirement Age” </a:t>
            </a:r>
          </a:p>
          <a:p>
            <a:pPr lvl="2"/>
            <a:r>
              <a:rPr lang="en-US" dirty="0"/>
              <a:t>If eligible, up to $37,000</a:t>
            </a:r>
          </a:p>
          <a:p>
            <a:pPr lvl="3"/>
            <a:r>
              <a:rPr lang="en-US" dirty="0"/>
              <a:t>Cannot utilize Alternative Catch-up In year of retirement</a:t>
            </a:r>
          </a:p>
          <a:p>
            <a:pPr lvl="3"/>
            <a:r>
              <a:rPr lang="en-US" dirty="0"/>
              <a:t>Cannot utilize both Alternative and Age 50 in same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F57B-C5B2-D143-942B-9C927D4D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Can I Contribute To Both Pre-Tax and Roth 457(b)?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54A4-B278-AF4E-A45F-CDC0682D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128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Yes.</a:t>
            </a:r>
          </a:p>
          <a:p>
            <a:pPr lvl="1"/>
            <a:r>
              <a:rPr lang="en-US" dirty="0"/>
              <a:t>$18,500 (Under Age 50)</a:t>
            </a:r>
          </a:p>
          <a:p>
            <a:pPr lvl="2"/>
            <a:r>
              <a:rPr lang="en-US" dirty="0"/>
              <a:t>All Pre-tax Contributions</a:t>
            </a:r>
          </a:p>
          <a:p>
            <a:pPr lvl="2"/>
            <a:r>
              <a:rPr lang="en-US" dirty="0"/>
              <a:t>All Roth Contributions</a:t>
            </a:r>
          </a:p>
          <a:p>
            <a:pPr lvl="2"/>
            <a:r>
              <a:rPr lang="en-US" dirty="0"/>
              <a:t>Combination of Both</a:t>
            </a:r>
          </a:p>
          <a:p>
            <a:pPr lvl="3"/>
            <a:r>
              <a:rPr lang="en-US" dirty="0"/>
              <a:t>Total Contributions Can’t exceed IRS Limit.</a:t>
            </a:r>
          </a:p>
          <a:p>
            <a:pPr lvl="3"/>
            <a:r>
              <a:rPr lang="en-US" dirty="0"/>
              <a:t>(Example: Employee Elects to Defer $9,250 Pretax and $9,250 Roth- After Tax = $18,500)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Same rules for the Age 50+ Catch-up and Alternative Catch-up (Double Down).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03" y="6018624"/>
            <a:ext cx="2795891" cy="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667</Words>
  <Application>Microsoft Office PowerPoint</Application>
  <PresentationFormat>Widescreen</PresentationFormat>
  <Paragraphs>100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457(b) Deferred Compensation Plan Basics</vt:lpstr>
      <vt:lpstr>The Typical Retirement Plan</vt:lpstr>
      <vt:lpstr>Your Pension</vt:lpstr>
      <vt:lpstr>Improving Retirement Outcome</vt:lpstr>
      <vt:lpstr>457(b) Plans- The Basics</vt:lpstr>
      <vt:lpstr>Traditional 457(b)</vt:lpstr>
      <vt:lpstr>Roth 457(b)</vt:lpstr>
      <vt:lpstr>How Much Can I Contribute in 2018?</vt:lpstr>
      <vt:lpstr>Can I Contribute To Both Pre-Tax and Roth 457(b)?</vt:lpstr>
      <vt:lpstr>Making the Best Choice For You</vt:lpstr>
      <vt:lpstr>Making the Best Choice For You</vt:lpstr>
      <vt:lpstr>Roth 457(b) or Pre-Tax 457(b)</vt:lpstr>
      <vt:lpstr>Before Tax 457(b) vs. After-Tax 457(b)</vt:lpstr>
      <vt:lpstr>Can I Access My Account While Employed</vt:lpstr>
      <vt:lpstr>Retirement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Up to and Through Retirement</dc:title>
  <dc:creator>Kevin OBrien</dc:creator>
  <cp:lastModifiedBy>Ken Sarni</cp:lastModifiedBy>
  <cp:revision>57</cp:revision>
  <dcterms:created xsi:type="dcterms:W3CDTF">2018-05-09T17:24:40Z</dcterms:created>
  <dcterms:modified xsi:type="dcterms:W3CDTF">2018-09-04T17:06:31Z</dcterms:modified>
</cp:coreProperties>
</file>