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8" r:id="rId3"/>
    <p:sldId id="374" r:id="rId4"/>
    <p:sldId id="401" r:id="rId5"/>
    <p:sldId id="402" r:id="rId6"/>
    <p:sldId id="403" r:id="rId7"/>
    <p:sldId id="425" r:id="rId8"/>
    <p:sldId id="400" r:id="rId9"/>
    <p:sldId id="405" r:id="rId10"/>
    <p:sldId id="397" r:id="rId11"/>
    <p:sldId id="409" r:id="rId12"/>
    <p:sldId id="410" r:id="rId13"/>
    <p:sldId id="411" r:id="rId14"/>
    <p:sldId id="407" r:id="rId15"/>
    <p:sldId id="423" r:id="rId16"/>
    <p:sldId id="28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Ryan" initials="DR" lastIdx="14" clrIdx="0">
    <p:extLst>
      <p:ext uri="{19B8F6BF-5375-455C-9EA6-DF929625EA0E}">
        <p15:presenceInfo xmlns:p15="http://schemas.microsoft.com/office/powerpoint/2012/main" userId="9bcdd7a566cfde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  <a:srgbClr val="6400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A15DA7-6198-4562-9940-86803C9313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E2456-CFAF-4AF7-BC81-D756389A55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AF5617-F87A-46F8-99AC-9DC4DBC918E0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BD6AC-D264-4C23-A2AC-2823D8009D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45E91-1356-4306-ADC9-BEA602F3E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4A646B-FA67-489F-8AFF-FE572167A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79EB61-58B9-4760-944D-7211D37938DD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F4CC08-EA86-4CA2-9BCC-AF07A4991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1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CC08-EA86-4CA2-9BCC-AF07A49913A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5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65DE-3DD4-4589-A4C9-D976D2CA5090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1877-9B80-4AAD-BFE8-2D549A2A4AF6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0C59-702F-4478-80D3-843EF6FCD633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2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2044-6CB1-43DD-BE73-EB131011644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7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A54C-3DD8-446D-886F-7F8D671E832E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4554254"/>
            <a:ext cx="78867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95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F92C-9A82-4973-9F97-EEB13620542F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77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AB97-0753-4FB1-8A06-6A4CB8BF0D2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85B-6C7A-4DB0-8422-8260B72609D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7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007-870E-4376-AE83-0C9DA53EC511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42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5C47-512A-4DF0-B7D3-1AD2A6A8EE31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9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C030-E1B2-4F15-8362-90C5DE512FFE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154091"/>
            <a:ext cx="7886700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03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9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C97A-D31A-4EEA-B6AE-61E9681E46A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99BE-8DD3-4324-AFC0-33E27E15A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7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urance.illinois.gov/Applications/Pension/BenefitCalculator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25023"/>
          </a:xfrm>
        </p:spPr>
        <p:txBody>
          <a:bodyPr>
            <a:normAutofit fontScale="90000"/>
          </a:bodyPr>
          <a:lstStyle/>
          <a:p>
            <a:br>
              <a:rPr lang="en-US" sz="31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i="1" dirty="0">
                <a:solidFill>
                  <a:schemeClr val="bg2">
                    <a:lumMod val="25000"/>
                  </a:schemeClr>
                </a:solidFill>
              </a:rPr>
              <a:t>PSfit</a:t>
            </a:r>
            <a:r>
              <a:rPr lang="en-US" sz="3100" b="1" dirty="0">
                <a:solidFill>
                  <a:schemeClr val="bg2">
                    <a:lumMod val="25000"/>
                  </a:schemeClr>
                </a:solidFill>
              </a:rPr>
              <a:t> – Public Safety Financial </a:t>
            </a:r>
            <a:br>
              <a:rPr lang="en-US" sz="31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u="sng" dirty="0">
                <a:solidFill>
                  <a:schemeClr val="bg2">
                    <a:lumMod val="25000"/>
                  </a:schemeClr>
                </a:solidFill>
              </a:rPr>
              <a:t>Independence Training</a:t>
            </a:r>
            <a:br>
              <a:rPr lang="en-US" sz="3100" b="1" u="sng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100" b="1" u="sng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dirty="0">
                <a:solidFill>
                  <a:srgbClr val="640000"/>
                </a:solidFill>
              </a:rPr>
              <a:t>Article 3 Police Pensions</a:t>
            </a:r>
            <a:br>
              <a:rPr lang="en-US" sz="31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dirty="0">
                <a:solidFill>
                  <a:schemeClr val="bg2">
                    <a:lumMod val="25000"/>
                  </a:schemeClr>
                </a:solidFill>
              </a:rPr>
              <a:t>Tier I Members</a:t>
            </a:r>
            <a:br>
              <a:rPr lang="en-US" sz="31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100" b="1" dirty="0">
                <a:solidFill>
                  <a:schemeClr val="bg2">
                    <a:lumMod val="25000"/>
                  </a:schemeClr>
                </a:solidFill>
              </a:rPr>
              <a:t>Hired Before January 1 2011</a:t>
            </a: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600" b="1" dirty="0"/>
              <a:t>IPPFA - </a:t>
            </a:r>
            <a:r>
              <a:rPr lang="en-US" altLang="en-US" sz="2600" b="1" i="1" dirty="0"/>
              <a:t>PSfit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2761" y="479394"/>
            <a:ext cx="8256233" cy="596579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7ABCA1-877E-44FE-8298-9A6883C9C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77" y="4053681"/>
            <a:ext cx="27432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2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39" y="455742"/>
            <a:ext cx="7886700" cy="769381"/>
          </a:xfrm>
        </p:spPr>
        <p:txBody>
          <a:bodyPr/>
          <a:lstStyle/>
          <a:p>
            <a:r>
              <a:rPr lang="en-US" b="1" dirty="0"/>
              <a:t>Increases in Pension - Survivors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64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Tier 1 Survivors</a:t>
            </a:r>
            <a:r>
              <a:rPr lang="en-US" dirty="0"/>
              <a:t>.  </a:t>
            </a:r>
            <a:r>
              <a:rPr lang="en-US" dirty="0">
                <a:solidFill>
                  <a:srgbClr val="000036"/>
                </a:solidFill>
              </a:rPr>
              <a:t>There is no annual increase provision for Tier 1 Survivors.  However, the state does set “minimum pensions” from time-to-time that often effect survivor pensions.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4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Employee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36"/>
                </a:solidFill>
              </a:rPr>
              <a:t>The members pay 9.91% of pensionable salary to the fund each payday.  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Contributions are often tax-exempt </a:t>
            </a:r>
            <a:r>
              <a:rPr lang="en-US" dirty="0">
                <a:solidFill>
                  <a:srgbClr val="000036"/>
                </a:solidFill>
              </a:rPr>
              <a:t>under a provision known as “employer pick-up.”  It is not really payment by the employer, but is an allowable tax saving provision.  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Contributions are refundable </a:t>
            </a:r>
            <a:r>
              <a:rPr lang="en-US" dirty="0">
                <a:solidFill>
                  <a:srgbClr val="000036"/>
                </a:solidFill>
              </a:rPr>
              <a:t>or can be rolled-over to an IRA for employees who separate with less than 20 years of service.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640000"/>
                </a:solidFill>
              </a:rPr>
              <a:t>Contributions help fund the system and are an important part of the total pension financing plan</a:t>
            </a:r>
            <a:r>
              <a:rPr lang="en-US" dirty="0">
                <a:solidFill>
                  <a:srgbClr val="640000"/>
                </a:solidFill>
              </a:rPr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Portability of Service</a:t>
            </a:r>
            <a:br>
              <a:rPr lang="en-US" b="1" dirty="0"/>
            </a:br>
            <a:r>
              <a:rPr lang="en-US" b="1" dirty="0"/>
              <a:t>Between Article 3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14" y="1825625"/>
            <a:ext cx="78867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50" dirty="0">
                <a:solidFill>
                  <a:srgbClr val="000036"/>
                </a:solidFill>
              </a:rPr>
              <a:t>The Pension Code allows an officer with at least two years of credited service to transfer or “port” his or her pension credit from one Article 3 community to another. </a:t>
            </a:r>
          </a:p>
          <a:p>
            <a:pPr marL="0" indent="0">
              <a:spcBef>
                <a:spcPts val="0"/>
              </a:spcBef>
              <a:buNone/>
            </a:pPr>
            <a:endParaRPr lang="en-US" sz="225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50" dirty="0">
                <a:solidFill>
                  <a:srgbClr val="640000"/>
                </a:solidFill>
              </a:rPr>
              <a:t>The “first” fund makes a payment to the “second” fund </a:t>
            </a:r>
            <a:r>
              <a:rPr lang="en-US" sz="2250" dirty="0">
                <a:solidFill>
                  <a:srgbClr val="000036"/>
                </a:solidFill>
              </a:rPr>
              <a:t>in the amount of (a) the employee’s payroll contributions, (b) an equal amount imputed to be the municipality’s contribution and (c) 6% annual interest on both (a) and (b).</a:t>
            </a:r>
          </a:p>
          <a:p>
            <a:pPr marL="0" indent="0">
              <a:spcBef>
                <a:spcPts val="0"/>
              </a:spcBef>
              <a:buNone/>
            </a:pPr>
            <a:endParaRPr lang="en-US" sz="225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50" dirty="0">
                <a:solidFill>
                  <a:srgbClr val="640000"/>
                </a:solidFill>
              </a:rPr>
              <a:t>If the dollar amount paid by the first fund is less than the true cost of the credited service earned at the first fund, </a:t>
            </a:r>
            <a:r>
              <a:rPr lang="en-US" sz="2250" dirty="0">
                <a:solidFill>
                  <a:srgbClr val="000036"/>
                </a:solidFill>
              </a:rPr>
              <a:t>either the officer must make up the difference or accept a reduced period of transferred service, prorated based on the amount of the true cost that the first fund paid to the second fund.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590E2-FBE0-4596-8D08-1191D575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Portability: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F7EAB-2E40-48B2-8A68-44F5084B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Jane had 3 years of service (36 months) at Eastown PD</a:t>
            </a:r>
            <a:r>
              <a:rPr lang="en-US" dirty="0"/>
              <a:t>.  </a:t>
            </a:r>
            <a:r>
              <a:rPr lang="en-US" dirty="0">
                <a:solidFill>
                  <a:srgbClr val="000036"/>
                </a:solidFill>
              </a:rPr>
              <a:t>Her payroll contributions were $14,000.  She leaves there for Westown PD.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To effect a portability transfer of service, Eastown  pays Westown </a:t>
            </a:r>
            <a:r>
              <a:rPr lang="en-US" dirty="0">
                <a:solidFill>
                  <a:srgbClr val="000036"/>
                </a:solidFill>
              </a:rPr>
              <a:t>her $14,000, a match of $14,000 and $3,000 in interest, totaling $31,000.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Westown’s police fund actuary says the true cost of transferring 3 years of service is $38,750</a:t>
            </a:r>
            <a:r>
              <a:rPr lang="en-US" dirty="0">
                <a:solidFill>
                  <a:srgbClr val="000036"/>
                </a:solidFill>
              </a:rPr>
              <a:t>.  Jane must make up the $7,750 difference – or – accept transfer of 29 months of credited service instead of 36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E4DA2-242C-4120-9A19-12871650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3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Article 3 Police Funds – 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Governance</a:t>
            </a:r>
            <a:r>
              <a:rPr lang="en-US" dirty="0"/>
              <a:t>:  </a:t>
            </a:r>
            <a:r>
              <a:rPr lang="en-US" dirty="0">
                <a:solidFill>
                  <a:srgbClr val="000036"/>
                </a:solidFill>
              </a:rPr>
              <a:t>state law and local board – two actives, a retiree and two citizens.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The </a:t>
            </a:r>
            <a:r>
              <a:rPr lang="en-US">
                <a:solidFill>
                  <a:srgbClr val="640000"/>
                </a:solidFill>
              </a:rPr>
              <a:t>Illinois Department </a:t>
            </a:r>
            <a:r>
              <a:rPr lang="en-US" dirty="0">
                <a:solidFill>
                  <a:srgbClr val="640000"/>
                </a:solidFill>
              </a:rPr>
              <a:t>of Insurance </a:t>
            </a:r>
            <a:r>
              <a:rPr lang="en-US" dirty="0">
                <a:solidFill>
                  <a:srgbClr val="000036"/>
                </a:solidFill>
              </a:rPr>
              <a:t>– acts as the regulator, including audits.  Visit their website for information on your and other public pension funds.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Member Data for Participation</a:t>
            </a:r>
            <a:r>
              <a:rPr lang="en-US" dirty="0">
                <a:solidFill>
                  <a:srgbClr val="000036"/>
                </a:solidFill>
              </a:rPr>
              <a:t>:  help your pension plan keep track of marriages, divorces and children.  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Administrative Review </a:t>
            </a:r>
            <a:r>
              <a:rPr lang="en-US" dirty="0"/>
              <a:t>– </a:t>
            </a:r>
            <a:r>
              <a:rPr lang="en-US" dirty="0">
                <a:solidFill>
                  <a:srgbClr val="000036"/>
                </a:solidFill>
              </a:rPr>
              <a:t>your access to the court system if you disagree with a board decision.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Other Players </a:t>
            </a:r>
            <a:r>
              <a:rPr lang="en-US" dirty="0"/>
              <a:t>– </a:t>
            </a:r>
            <a:r>
              <a:rPr lang="en-US" dirty="0">
                <a:solidFill>
                  <a:srgbClr val="000036"/>
                </a:solidFill>
              </a:rPr>
              <a:t>“sponsor,” actuary, lawyer, accountant and, possibly, an administrator company.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51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7224-52C3-40E7-8D77-87024CBB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Great Tool – State Benefit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5C7FF-9115-48A5-9A86-AB5834079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Illinois Department of Insurance has an on-line calculator to assist Tier 1 police and fire employees and retirees in estimating their </a:t>
            </a:r>
            <a:r>
              <a:rPr lang="en-US"/>
              <a:t>retirement benefits.</a:t>
            </a:r>
            <a:endParaRPr lang="en-US" dirty="0"/>
          </a:p>
          <a:p>
            <a:r>
              <a:rPr lang="en-US" dirty="0"/>
              <a:t>The calculator also calculates future annual increases and the dates they occur.</a:t>
            </a:r>
          </a:p>
          <a:p>
            <a:r>
              <a:rPr lang="en-US" dirty="0"/>
              <a:t>Go to: </a:t>
            </a:r>
            <a:r>
              <a:rPr lang="en-US" dirty="0">
                <a:hlinkClick r:id="rId2"/>
              </a:rPr>
              <a:t>https://insurance.illinois.gov/Applications/Pension/BenefitCalculator.aspx</a:t>
            </a:r>
            <a:r>
              <a:rPr lang="en-US" dirty="0"/>
              <a:t>.  Or simply follow Google to the Illinois Department of Insurance Public Pension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70B05-E69B-4128-B1E4-DE241B86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40000"/>
                </a:solidFill>
              </a:rPr>
              <a:t>Q</a:t>
            </a:r>
            <a:r>
              <a:rPr lang="en-US" dirty="0">
                <a:solidFill>
                  <a:srgbClr val="000036"/>
                </a:solidFill>
              </a:rPr>
              <a:t>uestions</a:t>
            </a:r>
            <a:r>
              <a:rPr lang="en-US" dirty="0"/>
              <a:t> </a:t>
            </a:r>
            <a:r>
              <a:rPr lang="en-US" b="1" dirty="0">
                <a:solidFill>
                  <a:srgbClr val="640000"/>
                </a:solidFill>
              </a:rPr>
              <a:t>?  </a:t>
            </a:r>
            <a:br>
              <a:rPr lang="en-US" b="1" dirty="0">
                <a:solidFill>
                  <a:srgbClr val="640000"/>
                </a:solidFill>
              </a:rPr>
            </a:br>
            <a:br>
              <a:rPr lang="en-US" b="1" dirty="0">
                <a:solidFill>
                  <a:srgbClr val="640000"/>
                </a:solidFill>
              </a:rPr>
            </a:br>
            <a:r>
              <a:rPr lang="en-US" b="1" dirty="0">
                <a:solidFill>
                  <a:srgbClr val="640000"/>
                </a:solidFill>
              </a:rPr>
              <a:t>Contact IPPFA!  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ED7A0-FC45-4AE1-958B-6E178988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74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6F1A-AB20-4B26-864D-F8780482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Three-Legs of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64A2-17D0-4E61-AE2E-23D849B2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286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36"/>
                </a:solidFill>
              </a:rPr>
              <a:t>For most workers, wages are replaced in retirement by the so-called “three legs” of the retirement stool:  </a:t>
            </a:r>
            <a:r>
              <a:rPr lang="en-US" dirty="0">
                <a:solidFill>
                  <a:srgbClr val="640000"/>
                </a:solidFill>
              </a:rPr>
              <a:t>Pension, Social Security and personal savings.</a:t>
            </a:r>
            <a:r>
              <a:rPr lang="en-US" dirty="0"/>
              <a:t> </a:t>
            </a:r>
            <a:r>
              <a:rPr lang="en-US" dirty="0">
                <a:solidFill>
                  <a:srgbClr val="000036"/>
                </a:solidFill>
              </a:rPr>
              <a:t>For many public employees, the main element of personal savings is a deferred compensation plan.  So for core retirement training, our “chapters” are: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Pension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36"/>
                </a:solidFill>
              </a:rPr>
              <a:t>Social Security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Deferred Compensation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36"/>
                </a:solidFill>
              </a:rPr>
              <a:t>Retirement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666FE-55AB-44CD-8268-53B1261F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5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a Pension?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640000"/>
                </a:solidFill>
              </a:rPr>
              <a:t>pension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36"/>
                </a:solidFill>
              </a:rPr>
              <a:t>is a fixed monthly payment that replaces income that is lost due to: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dirty="0">
              <a:solidFill>
                <a:srgbClr val="000036"/>
              </a:solidFill>
            </a:endParaRPr>
          </a:p>
          <a:p>
            <a:pPr marL="6400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36"/>
                </a:solidFill>
              </a:rPr>
              <a:t>Age</a:t>
            </a:r>
          </a:p>
          <a:p>
            <a:pPr marL="6400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36"/>
                </a:solidFill>
              </a:rPr>
              <a:t>Disability</a:t>
            </a:r>
          </a:p>
          <a:p>
            <a:pPr marL="64008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36"/>
                </a:solidFill>
              </a:rPr>
              <a:t>Death (particularly pre-mature death)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A pension benefit for retired police officers </a:t>
            </a:r>
            <a:r>
              <a:rPr lang="en-US" dirty="0">
                <a:solidFill>
                  <a:srgbClr val="000036"/>
                </a:solidFill>
              </a:rPr>
              <a:t>(outside of Chicago and small towns) is established under Article 3 of the Illinois Pension Code and referred to as the “Downstate” police pension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6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Article 3 – Definition of Salary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36"/>
                </a:solidFill>
              </a:rPr>
              <a:t>Defined Benefit pension systems pay a pension to a retiree based on his or her salary and length of service.  As to salary for Illinois police officers….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For Tier 1 retirees</a:t>
            </a:r>
            <a:r>
              <a:rPr lang="en-US" dirty="0">
                <a:solidFill>
                  <a:srgbClr val="000036"/>
                </a:solidFill>
              </a:rPr>
              <a:t>, the final salary is used - “salary attached to the rank at the time of retirement.”  This excludes overtime.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0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Pension Formula and Age:</a:t>
            </a:r>
            <a:br>
              <a:rPr lang="en-US" b="1" dirty="0"/>
            </a:br>
            <a:r>
              <a:rPr lang="en-US" b="1" dirty="0"/>
              <a:t>Persons Attaining 20+ Years of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36"/>
                </a:solidFill>
              </a:rPr>
              <a:t>Tier I members attaining 20 years of service and Age 50 receive benefits under the formula below…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   2.5% x years of service x salary (max: 75%).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u="sng" dirty="0">
                <a:solidFill>
                  <a:srgbClr val="640000"/>
                </a:solidFill>
              </a:rPr>
              <a:t>Example</a:t>
            </a:r>
            <a:r>
              <a:rPr lang="en-US" dirty="0">
                <a:solidFill>
                  <a:srgbClr val="640000"/>
                </a:solidFill>
              </a:rPr>
              <a:t>:</a:t>
            </a:r>
            <a:r>
              <a:rPr lang="en-US" dirty="0"/>
              <a:t>  </a:t>
            </a:r>
            <a:r>
              <a:rPr lang="en-US" dirty="0">
                <a:solidFill>
                  <a:srgbClr val="000036"/>
                </a:solidFill>
              </a:rPr>
              <a:t>2.5% x </a:t>
            </a:r>
            <a:r>
              <a:rPr lang="en-US" dirty="0">
                <a:solidFill>
                  <a:srgbClr val="640000"/>
                </a:solidFill>
              </a:rPr>
              <a:t>30 years </a:t>
            </a:r>
            <a:r>
              <a:rPr lang="en-US" dirty="0">
                <a:solidFill>
                  <a:srgbClr val="000036"/>
                </a:solidFill>
              </a:rPr>
              <a:t>x $75,000 = $4,688 per month (75% of a monthly salary of $6,250).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36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u="sng" dirty="0">
                <a:solidFill>
                  <a:srgbClr val="640000"/>
                </a:solidFill>
              </a:rPr>
              <a:t>Example</a:t>
            </a:r>
            <a:r>
              <a:rPr lang="en-US" dirty="0"/>
              <a:t>:  </a:t>
            </a:r>
            <a:r>
              <a:rPr lang="en-US" dirty="0">
                <a:solidFill>
                  <a:srgbClr val="000036"/>
                </a:solidFill>
              </a:rPr>
              <a:t>2.5% x </a:t>
            </a:r>
            <a:r>
              <a:rPr lang="en-US" dirty="0">
                <a:solidFill>
                  <a:srgbClr val="640000"/>
                </a:solidFill>
              </a:rPr>
              <a:t>26 years </a:t>
            </a:r>
            <a:r>
              <a:rPr lang="en-US" dirty="0">
                <a:solidFill>
                  <a:srgbClr val="000036"/>
                </a:solidFill>
              </a:rPr>
              <a:t>x $75,000 = $4,062 per month (65% of a monthly salary of $6,250).</a:t>
            </a:r>
          </a:p>
          <a:p>
            <a:pPr marL="0" indent="0">
              <a:buNone/>
            </a:pPr>
            <a:endParaRPr lang="en-US" dirty="0">
              <a:solidFill>
                <a:srgbClr val="00003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Pension Formula and Age:</a:t>
            </a:r>
            <a:br>
              <a:rPr lang="en-US" b="1" dirty="0"/>
            </a:br>
            <a:r>
              <a:rPr lang="en-US" b="1" dirty="0"/>
              <a:t>Less than 20 Years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For Tier I retirees who do not attain 20 years </a:t>
            </a:r>
            <a:r>
              <a:rPr lang="en-US" dirty="0"/>
              <a:t>of </a:t>
            </a:r>
            <a:r>
              <a:rPr lang="en-US" dirty="0">
                <a:solidFill>
                  <a:srgbClr val="000036"/>
                </a:solidFill>
              </a:rPr>
              <a:t>service, the formula and retirement age is as follows: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Tier 1</a:t>
            </a:r>
            <a:r>
              <a:rPr lang="en-US" dirty="0"/>
              <a:t> </a:t>
            </a:r>
            <a:r>
              <a:rPr lang="en-US" dirty="0">
                <a:solidFill>
                  <a:srgbClr val="000036"/>
                </a:solidFill>
              </a:rPr>
              <a:t>– with 8 – 19 years of service, the same formula is used (2.5% of </a:t>
            </a:r>
            <a:r>
              <a:rPr lang="en-US" i="1" dirty="0">
                <a:solidFill>
                  <a:srgbClr val="640000"/>
                </a:solidFill>
              </a:rPr>
              <a:t>final pay </a:t>
            </a:r>
            <a:r>
              <a:rPr lang="en-US" dirty="0">
                <a:solidFill>
                  <a:srgbClr val="000036"/>
                </a:solidFill>
              </a:rPr>
              <a:t>per year of service), but the benefit is payable at age 60.  For example, at 10 years, the pension is 25% of salary; at 15 years it is 37.5% of salary.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7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Increases in Pension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-  </a:t>
            </a:r>
            <a:r>
              <a:rPr lang="en-US" dirty="0">
                <a:solidFill>
                  <a:srgbClr val="640000"/>
                </a:solidFill>
              </a:rPr>
              <a:t>If retired before age 55</a:t>
            </a:r>
            <a:r>
              <a:rPr lang="en-US" dirty="0"/>
              <a:t>, </a:t>
            </a:r>
            <a:r>
              <a:rPr lang="en-US" dirty="0">
                <a:solidFill>
                  <a:srgbClr val="000036"/>
                </a:solidFill>
              </a:rPr>
              <a:t>at age 55 the pensioner receives a 3% increase for each year the retiree has been in receipt of pension (includes consideration of partial years); then 3% additionally (compounded) each January 1</a:t>
            </a:r>
            <a:r>
              <a:rPr lang="en-US" baseline="30000" dirty="0">
                <a:solidFill>
                  <a:srgbClr val="000036"/>
                </a:solidFill>
              </a:rPr>
              <a:t>st</a:t>
            </a:r>
            <a:r>
              <a:rPr lang="en-US" dirty="0">
                <a:solidFill>
                  <a:srgbClr val="000036"/>
                </a:solidFill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64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-  If retired on or after age 55</a:t>
            </a:r>
            <a:r>
              <a:rPr lang="en-US" dirty="0"/>
              <a:t>, </a:t>
            </a:r>
            <a:r>
              <a:rPr lang="en-US" dirty="0">
                <a:solidFill>
                  <a:srgbClr val="000036"/>
                </a:solidFill>
              </a:rPr>
              <a:t>3% is paid after one year of retirement and each January 1</a:t>
            </a:r>
            <a:r>
              <a:rPr lang="en-US" baseline="30000" dirty="0">
                <a:solidFill>
                  <a:srgbClr val="000036"/>
                </a:solidFill>
              </a:rPr>
              <a:t>st</a:t>
            </a:r>
            <a:r>
              <a:rPr lang="en-US" dirty="0">
                <a:solidFill>
                  <a:srgbClr val="000036"/>
                </a:solidFill>
              </a:rPr>
              <a:t>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5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Disability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5798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>
              <a:solidFill>
                <a:srgbClr val="64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For non-duty related conditions</a:t>
            </a:r>
            <a:r>
              <a:rPr lang="en-US" dirty="0"/>
              <a:t>, </a:t>
            </a:r>
            <a:r>
              <a:rPr lang="en-US" dirty="0">
                <a:solidFill>
                  <a:srgbClr val="000036"/>
                </a:solidFill>
              </a:rPr>
              <a:t>benefits are 50% of salary.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640000"/>
                </a:solidFill>
              </a:rPr>
              <a:t>For duty-related conditions</a:t>
            </a:r>
            <a:r>
              <a:rPr lang="en-US" dirty="0">
                <a:solidFill>
                  <a:srgbClr val="000036"/>
                </a:solidFill>
              </a:rPr>
              <a:t>, benefits are 65% of salary – or – the pension earned by virtue of years of service (such as 70% of pay for 28 years of service).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1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Payments to Survivors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- A spouse surviving a Tier I service or disability retiree </a:t>
            </a:r>
            <a:r>
              <a:rPr lang="en-US" dirty="0">
                <a:solidFill>
                  <a:srgbClr val="000036"/>
                </a:solidFill>
              </a:rPr>
              <a:t>continues to receive the monthly pension being paid.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- A spouse surviving an active police officer who dies in the line-of-duty</a:t>
            </a:r>
            <a:r>
              <a:rPr lang="en-US" dirty="0"/>
              <a:t> </a:t>
            </a:r>
            <a:r>
              <a:rPr lang="en-US" dirty="0">
                <a:solidFill>
                  <a:srgbClr val="000036"/>
                </a:solidFill>
              </a:rPr>
              <a:t>is entitled to 100% of pay.</a:t>
            </a:r>
          </a:p>
          <a:p>
            <a:pPr marL="0" indent="0">
              <a:buNone/>
            </a:pPr>
            <a:r>
              <a:rPr lang="en-US" dirty="0">
                <a:solidFill>
                  <a:srgbClr val="640000"/>
                </a:solidFill>
              </a:rPr>
              <a:t>- A spouse surviving an active police officer who dies </a:t>
            </a:r>
            <a:r>
              <a:rPr lang="en-US" i="1" dirty="0">
                <a:solidFill>
                  <a:srgbClr val="640000"/>
                </a:solidFill>
              </a:rPr>
              <a:t>not </a:t>
            </a:r>
            <a:r>
              <a:rPr lang="en-US" dirty="0">
                <a:solidFill>
                  <a:srgbClr val="640000"/>
                </a:solidFill>
              </a:rPr>
              <a:t>in the line-of-duty and has 8 years of service</a:t>
            </a:r>
            <a:r>
              <a:rPr lang="en-US" dirty="0"/>
              <a:t> </a:t>
            </a:r>
            <a:r>
              <a:rPr lang="en-US" dirty="0">
                <a:solidFill>
                  <a:srgbClr val="000036"/>
                </a:solidFill>
              </a:rPr>
              <a:t>or more receives the pension the officer had earned or 50% of pay, whichever is higher.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5C4C-F265-4142-AF32-45B84E31CD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4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</TotalTime>
  <Words>1162</Words>
  <Application>Microsoft Office PowerPoint</Application>
  <PresentationFormat>On-screen Show (4:3)</PresentationFormat>
  <Paragraphs>93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PSfit – Public Safety Financial  Independence Training  Article 3 Police Pensions Tier I Members Hired Before January 1 2011</vt:lpstr>
      <vt:lpstr>The Three-Legs of Retirement</vt:lpstr>
      <vt:lpstr>What is a Pension?</vt:lpstr>
      <vt:lpstr>Article 3 – Definition of Salary</vt:lpstr>
      <vt:lpstr>Pension Formula and Age: Persons Attaining 20+ Years of Service </vt:lpstr>
      <vt:lpstr>Pension Formula and Age: Less than 20 Years of Service</vt:lpstr>
      <vt:lpstr>Increases in Pension </vt:lpstr>
      <vt:lpstr>Disability Benefits</vt:lpstr>
      <vt:lpstr>Payments to Survivors</vt:lpstr>
      <vt:lpstr>Increases in Pension - Survivors</vt:lpstr>
      <vt:lpstr>Employee Contributions</vt:lpstr>
      <vt:lpstr>Portability of Service Between Article 3 Funds</vt:lpstr>
      <vt:lpstr>Portability: Example</vt:lpstr>
      <vt:lpstr>Article 3 Police Funds – Other Issues</vt:lpstr>
      <vt:lpstr>A Great Tool – State Benefit Calculator</vt:lpstr>
      <vt:lpstr>Questions ?    Contact IPPFA!     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Topics in  Illinois Public Pensions</dc:title>
  <dc:creator>Ryan, Suzanne</dc:creator>
  <cp:lastModifiedBy>Dan Ryan</cp:lastModifiedBy>
  <cp:revision>280</cp:revision>
  <cp:lastPrinted>2018-08-13T15:02:16Z</cp:lastPrinted>
  <dcterms:created xsi:type="dcterms:W3CDTF">2017-03-19T17:11:34Z</dcterms:created>
  <dcterms:modified xsi:type="dcterms:W3CDTF">2018-08-13T15:29:09Z</dcterms:modified>
</cp:coreProperties>
</file>